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829" r:id="rId3"/>
  </p:sldMasterIdLst>
  <p:notesMasterIdLst>
    <p:notesMasterId r:id="rId53"/>
  </p:notesMasterIdLst>
  <p:handoutMasterIdLst>
    <p:handoutMasterId r:id="rId54"/>
  </p:handoutMasterIdLst>
  <p:sldIdLst>
    <p:sldId id="257" r:id="rId4"/>
    <p:sldId id="258" r:id="rId5"/>
    <p:sldId id="259" r:id="rId6"/>
    <p:sldId id="336" r:id="rId7"/>
    <p:sldId id="331" r:id="rId8"/>
    <p:sldId id="349" r:id="rId9"/>
    <p:sldId id="324" r:id="rId10"/>
    <p:sldId id="325" r:id="rId11"/>
    <p:sldId id="326" r:id="rId12"/>
    <p:sldId id="329" r:id="rId13"/>
    <p:sldId id="344" r:id="rId14"/>
    <p:sldId id="263" r:id="rId15"/>
    <p:sldId id="264" r:id="rId16"/>
    <p:sldId id="346" r:id="rId17"/>
    <p:sldId id="266" r:id="rId18"/>
    <p:sldId id="267" r:id="rId19"/>
    <p:sldId id="268" r:id="rId20"/>
    <p:sldId id="319" r:id="rId21"/>
    <p:sldId id="339" r:id="rId22"/>
    <p:sldId id="337" r:id="rId23"/>
    <p:sldId id="333" r:id="rId24"/>
    <p:sldId id="318" r:id="rId25"/>
    <p:sldId id="269" r:id="rId26"/>
    <p:sldId id="273" r:id="rId27"/>
    <p:sldId id="340" r:id="rId28"/>
    <p:sldId id="275" r:id="rId29"/>
    <p:sldId id="341" r:id="rId30"/>
    <p:sldId id="316" r:id="rId31"/>
    <p:sldId id="342" r:id="rId32"/>
    <p:sldId id="281" r:id="rId33"/>
    <p:sldId id="343" r:id="rId34"/>
    <p:sldId id="283" r:id="rId35"/>
    <p:sldId id="312" r:id="rId36"/>
    <p:sldId id="348" r:id="rId37"/>
    <p:sldId id="284" r:id="rId38"/>
    <p:sldId id="285" r:id="rId39"/>
    <p:sldId id="350" r:id="rId40"/>
    <p:sldId id="351" r:id="rId41"/>
    <p:sldId id="352" r:id="rId42"/>
    <p:sldId id="353" r:id="rId43"/>
    <p:sldId id="354" r:id="rId44"/>
    <p:sldId id="295" r:id="rId45"/>
    <p:sldId id="296" r:id="rId46"/>
    <p:sldId id="297" r:id="rId47"/>
    <p:sldId id="298" r:id="rId48"/>
    <p:sldId id="299" r:id="rId49"/>
    <p:sldId id="300" r:id="rId50"/>
    <p:sldId id="310" r:id="rId51"/>
    <p:sldId id="311" r:id="rId5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70" d="100"/>
          <a:sy n="70" d="100"/>
        </p:scale>
        <p:origin x="-660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65914-4198-40FA-A62C-01D5A12647FD}" type="datetimeFigureOut">
              <a:rPr lang="en-IE" smtClean="0"/>
              <a:t>15/06/2016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992B7-63AC-4191-B24D-1951F03ACA2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137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7EFFD-C310-462E-AC66-B381C458A371}" type="datetimeFigureOut">
              <a:rPr lang="en-IE" smtClean="0"/>
              <a:t>15/06/2016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64939-3E9D-40BF-AB74-4A034BA243B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242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14FE-83E4-4C3B-9840-DC0E1030EB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884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14FE-83E4-4C3B-9840-DC0E1030EB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441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14FE-83E4-4C3B-9840-DC0E1030EB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243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14FE-83E4-4C3B-9840-DC0E1030EB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177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186-D930-4558-B1A5-C1F5C84ABF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74241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186-D930-4558-B1A5-C1F5C84ABF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43606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186-D930-4558-B1A5-C1F5C84ABF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97533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186-D930-4558-B1A5-C1F5C84ABF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4674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186-D930-4558-B1A5-C1F5C84ABF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335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186-D930-4558-B1A5-C1F5C84ABF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1136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186-D930-4558-B1A5-C1F5C84ABF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962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14FE-83E4-4C3B-9840-DC0E1030EB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6647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186-D930-4558-B1A5-C1F5C84ABF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3709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186-D930-4558-B1A5-C1F5C84ABF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876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186-D930-4558-B1A5-C1F5C84ABF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3543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186-D930-4558-B1A5-C1F5C84ABF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5755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4D7-7D82-484A-8CA4-2756B8779B72}" type="slidenum">
              <a:rPr lang="en-IE" smtClean="0"/>
              <a:t>‹#›</a:t>
            </a:fld>
            <a:endParaRPr lang="en-I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64585"/>
          </a:xfrm>
        </p:spPr>
        <p:txBody>
          <a:bodyPr>
            <a:normAutofit/>
          </a:bodyPr>
          <a:lstStyle>
            <a:lvl1pPr>
              <a:defRPr sz="2800">
                <a:latin typeface="Bookman Old Style" panose="02050604050505020204" pitchFamily="18" charset="0"/>
              </a:defRPr>
            </a:lvl1pPr>
            <a:lvl2pPr>
              <a:defRPr sz="2800">
                <a:latin typeface="Bookman Old Style" panose="02050604050505020204" pitchFamily="18" charset="0"/>
              </a:defRPr>
            </a:lvl2pPr>
            <a:lvl3pPr>
              <a:defRPr sz="2800">
                <a:latin typeface="Bookman Old Style" panose="02050604050505020204" pitchFamily="18" charset="0"/>
              </a:defRPr>
            </a:lvl3pPr>
            <a:lvl4pPr>
              <a:defRPr sz="2800">
                <a:latin typeface="Bookman Old Style" panose="02050604050505020204" pitchFamily="18" charset="0"/>
              </a:defRPr>
            </a:lvl4pPr>
            <a:lvl5pPr>
              <a:defRPr sz="2800">
                <a:latin typeface="Bookman Old Style" panose="0205060405050502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003925"/>
            <a:ext cx="3962400" cy="777875"/>
          </a:xfrm>
        </p:spPr>
        <p:txBody>
          <a:bodyPr/>
          <a:lstStyle>
            <a:lvl1pPr algn="ctr">
              <a:defRPr sz="1400" b="1">
                <a:latin typeface="Bookman Old Style" panose="02050604050505020204" pitchFamily="18" charset="0"/>
              </a:defRPr>
            </a:lvl1pPr>
          </a:lstStyle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6232525"/>
            <a:ext cx="1219200" cy="396875"/>
          </a:xfrm>
        </p:spPr>
        <p:txBody>
          <a:bodyPr/>
          <a:lstStyle>
            <a:lvl1pPr>
              <a:defRPr sz="1400" b="1">
                <a:latin typeface="Bookman Old Style" panose="02050604050505020204" pitchFamily="18" charset="0"/>
              </a:defRPr>
            </a:lvl1pPr>
          </a:lstStyle>
          <a:p>
            <a:r>
              <a:rPr lang="en-IE" dirty="0" smtClean="0"/>
              <a:t>June 2016</a:t>
            </a:r>
            <a:endParaRPr lang="en-IE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762000" cy="92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4D7-7D82-484A-8CA4-2756B8779B72}" type="slidenum">
              <a:rPr lang="en-IE" smtClean="0"/>
              <a:t>‹#›</a:t>
            </a:fld>
            <a:endParaRPr lang="en-I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4D7-7D82-484A-8CA4-2756B8779B7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4D7-7D82-484A-8CA4-2756B8779B7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4D7-7D82-484A-8CA4-2756B8779B7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14FE-83E4-4C3B-9840-DC0E1030EB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119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4D7-7D82-484A-8CA4-2756B8779B7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4D7-7D82-484A-8CA4-2756B8779B7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2954D7-7D82-484A-8CA4-2756B8779B72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4D7-7D82-484A-8CA4-2756B8779B7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4D7-7D82-484A-8CA4-2756B8779B7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14FE-83E4-4C3B-9840-DC0E1030EB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566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14FE-83E4-4C3B-9840-DC0E1030EB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894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14FE-83E4-4C3B-9840-DC0E1030EB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435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14FE-83E4-4C3B-9840-DC0E1030EB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649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14FE-83E4-4C3B-9840-DC0E1030EB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760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14FE-83E4-4C3B-9840-DC0E1030EB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1495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14FE-83E4-4C3B-9840-DC0E1030EB5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960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45186-D930-4558-B1A5-C1F5C84ABF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68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June 2016</a:t>
            </a:r>
            <a:endParaRPr lang="en-IE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 dirty="0" smtClean="0"/>
              <a:t>Trish Morrison Senior Speech &amp; Language Therapist </a:t>
            </a:r>
            <a:endParaRPr lang="en-I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C114FE-83E4-4C3B-9840-DC0E1030EB5D}" type="slidenum">
              <a:rPr lang="en-IE" smtClean="0"/>
              <a:t>‹#›</a:t>
            </a:fld>
            <a:endParaRPr lang="en-IE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429000"/>
          </a:xfrm>
        </p:spPr>
        <p:txBody>
          <a:bodyPr>
            <a:noAutofit/>
          </a:bodyPr>
          <a:lstStyle/>
          <a:p>
            <a:pPr algn="ctr"/>
            <a:r>
              <a:rPr lang="en-IE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MOTOR TREATMENT OF </a:t>
            </a:r>
            <a:r>
              <a:rPr lang="en-IE" sz="6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SIALORRHEA</a:t>
            </a:r>
            <a:endParaRPr lang="en-IE" sz="6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5943600"/>
            <a:ext cx="3962400" cy="762000"/>
          </a:xfrm>
        </p:spPr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1676400" cy="365125"/>
          </a:xfrm>
        </p:spPr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59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32688"/>
          </a:xfrm>
        </p:spPr>
        <p:txBody>
          <a:bodyPr/>
          <a:lstStyle/>
          <a:p>
            <a:pPr algn="ctr"/>
            <a:r>
              <a:rPr lang="en-IE" u="sng" dirty="0" smtClean="0"/>
              <a:t>PATHWAYS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IE" dirty="0" smtClean="0"/>
              <a:t>Oromotor targeting function and sensory issues</a:t>
            </a:r>
            <a:br>
              <a:rPr lang="en-IE" dirty="0" smtClean="0"/>
            </a:br>
            <a:endParaRPr lang="en-IE" dirty="0" smtClean="0"/>
          </a:p>
          <a:p>
            <a:pPr marL="514350" indent="-51435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IE" dirty="0" smtClean="0"/>
              <a:t>Oromotor targeting, function and sensory with dental appliances</a:t>
            </a:r>
            <a:br>
              <a:rPr lang="en-IE" dirty="0" smtClean="0"/>
            </a:br>
            <a:endParaRPr lang="en-IE" dirty="0" smtClean="0"/>
          </a:p>
          <a:p>
            <a:pPr marL="514350" indent="-51435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IE" dirty="0" smtClean="0"/>
              <a:t>Oromotor and medication</a:t>
            </a:r>
            <a:br>
              <a:rPr lang="en-IE" dirty="0" smtClean="0"/>
            </a:br>
            <a:endParaRPr lang="en-IE" dirty="0" smtClean="0"/>
          </a:p>
          <a:p>
            <a:pPr marL="514350" indent="-51435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IE" dirty="0" smtClean="0"/>
              <a:t>Oromotor and Botox</a:t>
            </a:r>
            <a:br>
              <a:rPr lang="en-IE" dirty="0" smtClean="0"/>
            </a:br>
            <a:endParaRPr lang="en-IE" dirty="0" smtClean="0"/>
          </a:p>
          <a:p>
            <a:pPr marL="514350" indent="-51435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IE" dirty="0" smtClean="0"/>
              <a:t>Surgery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8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6488"/>
          </a:xfrm>
        </p:spPr>
        <p:txBody>
          <a:bodyPr/>
          <a:lstStyle/>
          <a:p>
            <a:pPr algn="ctr"/>
            <a:r>
              <a:rPr lang="en-IE" dirty="0"/>
              <a:t>THE CLINIC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E" dirty="0" smtClean="0"/>
              <a:t>June 2016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426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01" y="2386013"/>
            <a:ext cx="3215462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3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pPr algn="ctr"/>
            <a:r>
              <a:rPr lang="en-IE" u="sng" dirty="0" smtClean="0"/>
              <a:t>FACTS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3764585"/>
          </a:xfrm>
        </p:spPr>
        <p:txBody>
          <a:bodyPr>
            <a:normAutofit fontScale="92500" lnSpcReduction="20000"/>
          </a:bodyPr>
          <a:lstStyle/>
          <a:p>
            <a:r>
              <a:rPr lang="en-IE" sz="2800" dirty="0" smtClean="0"/>
              <a:t>By 15 months usually only when eating or drinking or fine motor activities.</a:t>
            </a:r>
            <a:br>
              <a:rPr lang="en-IE" sz="2800" dirty="0" smtClean="0"/>
            </a:br>
            <a:endParaRPr lang="en-IE" sz="2800" dirty="0" smtClean="0"/>
          </a:p>
          <a:p>
            <a:r>
              <a:rPr lang="en-IE" sz="2800" dirty="0" smtClean="0"/>
              <a:t>May drool up to age 3</a:t>
            </a:r>
          </a:p>
          <a:p>
            <a:endParaRPr lang="en-IE" sz="2800" dirty="0" smtClean="0"/>
          </a:p>
          <a:p>
            <a:r>
              <a:rPr lang="en-IE" sz="2800" dirty="0"/>
              <a:t>Beyond 4, drooling is abnormal </a:t>
            </a:r>
            <a:br>
              <a:rPr lang="en-IE" sz="2800" dirty="0"/>
            </a:br>
            <a:r>
              <a:rPr lang="en-IE" sz="1800" dirty="0"/>
              <a:t>(Fairhurst &amp; </a:t>
            </a:r>
            <a:r>
              <a:rPr lang="en-IE" sz="1800" dirty="0" smtClean="0"/>
              <a:t>Cockerill </a:t>
            </a:r>
            <a:r>
              <a:rPr lang="en-IE" sz="1800" dirty="0"/>
              <a:t>2010</a:t>
            </a:r>
            <a:r>
              <a:rPr lang="en-IE" sz="1800" dirty="0" smtClean="0"/>
              <a:t>)</a:t>
            </a:r>
            <a:r>
              <a:rPr lang="en-IE" sz="2800" dirty="0" smtClean="0"/>
              <a:t/>
            </a:r>
            <a:br>
              <a:rPr lang="en-IE" sz="2800" dirty="0" smtClean="0"/>
            </a:br>
            <a:endParaRPr lang="en-IE" sz="2800" dirty="0" smtClean="0"/>
          </a:p>
          <a:p>
            <a:r>
              <a:rPr lang="en-IE" sz="2800" dirty="0" smtClean="0"/>
              <a:t>Adults swallow 1,000 – 2,000 times per day </a:t>
            </a:r>
            <a:r>
              <a:rPr lang="en-IE" sz="1800" dirty="0" smtClean="0"/>
              <a:t>(Winstock 2005)</a:t>
            </a:r>
            <a:br>
              <a:rPr lang="en-IE" sz="1800" dirty="0" smtClean="0"/>
            </a:br>
            <a:endParaRPr lang="en-IE" sz="1800" dirty="0" smtClean="0"/>
          </a:p>
          <a:p>
            <a:pPr marL="0" indent="0">
              <a:buNone/>
            </a:pPr>
            <a:endParaRPr lang="en-I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03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IE" u="sng" dirty="0" smtClean="0"/>
              <a:t>CAUSES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3999"/>
            <a:ext cx="8001000" cy="4343401"/>
          </a:xfrm>
        </p:spPr>
        <p:txBody>
          <a:bodyPr>
            <a:normAutofit/>
          </a:bodyPr>
          <a:lstStyle/>
          <a:p>
            <a:r>
              <a:rPr lang="en-IE" dirty="0" smtClean="0"/>
              <a:t> Oromotor difficulties related to:</a:t>
            </a:r>
            <a:r>
              <a:rPr lang="en-IE" dirty="0"/>
              <a:t>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 </a:t>
            </a:r>
            <a:r>
              <a:rPr lang="en-IE" dirty="0" smtClean="0">
                <a:solidFill>
                  <a:schemeClr val="accent1"/>
                </a:solidFill>
              </a:rPr>
              <a:t>-</a:t>
            </a:r>
            <a:r>
              <a:rPr lang="en-IE" dirty="0" smtClean="0"/>
              <a:t>	Medical diagnosis</a:t>
            </a:r>
            <a:br>
              <a:rPr lang="en-IE" dirty="0" smtClean="0"/>
            </a:br>
            <a:r>
              <a:rPr lang="en-IE" dirty="0" smtClean="0">
                <a:solidFill>
                  <a:schemeClr val="accent1"/>
                </a:solidFill>
              </a:rPr>
              <a:t> -</a:t>
            </a:r>
            <a:r>
              <a:rPr lang="en-IE" dirty="0" smtClean="0"/>
              <a:t>	Motor disorder</a:t>
            </a:r>
            <a:br>
              <a:rPr lang="en-IE" dirty="0" smtClean="0"/>
            </a:br>
            <a:r>
              <a:rPr lang="en-IE" dirty="0" smtClean="0"/>
              <a:t> </a:t>
            </a:r>
            <a:r>
              <a:rPr lang="en-IE" dirty="0" smtClean="0">
                <a:solidFill>
                  <a:schemeClr val="accent1"/>
                </a:solidFill>
              </a:rPr>
              <a:t>-</a:t>
            </a:r>
            <a:r>
              <a:rPr lang="en-IE" dirty="0" smtClean="0"/>
              <a:t> 	Neurodevelopmental issues </a:t>
            </a:r>
            <a:br>
              <a:rPr lang="en-IE" dirty="0" smtClean="0"/>
            </a:br>
            <a:endParaRPr lang="en-IE" sz="2000" dirty="0" smtClean="0"/>
          </a:p>
          <a:p>
            <a:r>
              <a:rPr lang="en-IE" dirty="0" smtClean="0"/>
              <a:t> Medication </a:t>
            </a:r>
            <a:br>
              <a:rPr lang="en-IE" dirty="0" smtClean="0"/>
            </a:br>
            <a:endParaRPr lang="en-IE" sz="2000" dirty="0" smtClean="0"/>
          </a:p>
          <a:p>
            <a:r>
              <a:rPr lang="en-IE" dirty="0" smtClean="0"/>
              <a:t> Nasal blockage</a:t>
            </a:r>
            <a:br>
              <a:rPr lang="en-IE" dirty="0" smtClean="0"/>
            </a:br>
            <a:endParaRPr lang="en-IE" sz="2000" dirty="0" smtClean="0"/>
          </a:p>
          <a:p>
            <a:r>
              <a:rPr lang="en-IE" dirty="0" smtClean="0"/>
              <a:t> Oral cavity issues</a:t>
            </a:r>
          </a:p>
          <a:p>
            <a:pPr marL="457200" lvl="1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5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E" dirty="0" smtClean="0"/>
              <a:t>June 2016</a:t>
            </a:r>
            <a:endParaRPr lang="en-I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6400800"/>
          </a:xfrm>
        </p:spPr>
        <p:txBody>
          <a:bodyPr>
            <a:normAutofit fontScale="90000"/>
          </a:bodyPr>
          <a:lstStyle/>
          <a:p>
            <a:pPr algn="ctr"/>
            <a:r>
              <a:rPr lang="en-IE" sz="2200" dirty="0" smtClean="0"/>
              <a:t/>
            </a:r>
            <a:br>
              <a:rPr lang="en-IE" sz="2200" dirty="0" smtClean="0"/>
            </a:br>
            <a:r>
              <a:rPr lang="en-IE" sz="2200" dirty="0"/>
              <a:t/>
            </a:r>
            <a:br>
              <a:rPr lang="en-IE" sz="2200" dirty="0"/>
            </a:br>
            <a:r>
              <a:rPr lang="en-IE" sz="2200" dirty="0" smtClean="0"/>
              <a:t/>
            </a:r>
            <a:br>
              <a:rPr lang="en-IE" sz="2200" dirty="0" smtClean="0"/>
            </a:br>
            <a:r>
              <a:rPr lang="en-IE" sz="2200" dirty="0"/>
              <a:t/>
            </a:r>
            <a:br>
              <a:rPr lang="en-IE" sz="2200" dirty="0"/>
            </a:br>
            <a:r>
              <a:rPr lang="en-IE" sz="2200" dirty="0" smtClean="0"/>
              <a:t/>
            </a:r>
            <a:br>
              <a:rPr lang="en-IE" sz="2200" dirty="0" smtClean="0"/>
            </a:br>
            <a:r>
              <a:rPr lang="en-IE" sz="3400" dirty="0" smtClean="0">
                <a:effectLst/>
              </a:rPr>
              <a:t>ORAL </a:t>
            </a:r>
            <a:r>
              <a:rPr lang="en-IE" sz="3400" dirty="0">
                <a:effectLst/>
              </a:rPr>
              <a:t>MOTOR AND BEHAVIOURAL TREATMENTS </a:t>
            </a:r>
            <a:br>
              <a:rPr lang="en-IE" sz="3400" dirty="0">
                <a:effectLst/>
              </a:rPr>
            </a:br>
            <a:r>
              <a:rPr lang="en-IE" sz="3400" dirty="0" smtClean="0">
                <a:effectLst/>
              </a:rPr>
              <a:t>ARE </a:t>
            </a:r>
            <a:r>
              <a:rPr lang="en-IE" sz="3400" dirty="0">
                <a:effectLst/>
              </a:rPr>
              <a:t>A </a:t>
            </a:r>
            <a:r>
              <a:rPr lang="en-IE" sz="3400" dirty="0" smtClean="0">
                <a:effectLst/>
              </a:rPr>
              <a:t>VIABLE </a:t>
            </a:r>
            <a:r>
              <a:rPr lang="en-IE" sz="3400" dirty="0">
                <a:effectLst/>
              </a:rPr>
              <a:t>FIRST OPTION BEFORE MORE </a:t>
            </a:r>
            <a:br>
              <a:rPr lang="en-IE" sz="3400" dirty="0">
                <a:effectLst/>
              </a:rPr>
            </a:br>
            <a:r>
              <a:rPr lang="en-IE" sz="3400" dirty="0" smtClean="0">
                <a:effectLst/>
              </a:rPr>
              <a:t>INTRUSIVE </a:t>
            </a:r>
            <a:r>
              <a:rPr lang="en-IE" sz="3400" dirty="0">
                <a:effectLst/>
              </a:rPr>
              <a:t>STRATEGIES </a:t>
            </a:r>
            <a:br>
              <a:rPr lang="en-IE" sz="3400" dirty="0">
                <a:effectLst/>
              </a:rPr>
            </a:br>
            <a:r>
              <a:rPr lang="en-IE" sz="2000" dirty="0" smtClean="0">
                <a:effectLst/>
              </a:rPr>
              <a:t>(</a:t>
            </a:r>
            <a:r>
              <a:rPr lang="en-IE" sz="2000" dirty="0">
                <a:effectLst/>
              </a:rPr>
              <a:t>Van der Burg 2008)</a:t>
            </a:r>
            <a:br>
              <a:rPr lang="en-IE" sz="2000" dirty="0">
                <a:effectLst/>
              </a:rPr>
            </a:br>
            <a:r>
              <a:rPr lang="en-IE" sz="2000" dirty="0" smtClean="0"/>
              <a:t/>
            </a:r>
            <a:br>
              <a:rPr lang="en-IE" sz="2000" dirty="0" smtClean="0"/>
            </a:br>
            <a:r>
              <a:rPr lang="en-IE" sz="2200" dirty="0" smtClean="0"/>
              <a:t/>
            </a:r>
            <a:br>
              <a:rPr lang="en-IE" sz="2200" dirty="0" smtClean="0"/>
            </a:br>
            <a:r>
              <a:rPr lang="en-IE" sz="3400" dirty="0" smtClean="0">
                <a:solidFill>
                  <a:srgbClr val="FF0000"/>
                </a:solidFill>
                <a:effectLst/>
              </a:rPr>
              <a:t>57% </a:t>
            </a:r>
            <a:r>
              <a:rPr lang="en-IE" sz="3400" dirty="0" smtClean="0">
                <a:effectLst/>
              </a:rPr>
              <a:t>USE ORAL MOTOR THERAPY, </a:t>
            </a:r>
            <a:r>
              <a:rPr lang="en-IE" sz="3400" dirty="0" smtClean="0">
                <a:solidFill>
                  <a:srgbClr val="FF0000"/>
                </a:solidFill>
                <a:effectLst/>
              </a:rPr>
              <a:t>52%</a:t>
            </a:r>
            <a:r>
              <a:rPr lang="en-IE" sz="3400" dirty="0" smtClean="0">
                <a:effectLst/>
              </a:rPr>
              <a:t> SIMULATE THE SWALLOW AND WORK ON DESENSITIZATION</a:t>
            </a:r>
            <a:r>
              <a:rPr lang="en-IE" sz="3400" dirty="0">
                <a:effectLst/>
              </a:rPr>
              <a:t/>
            </a:r>
            <a:br>
              <a:rPr lang="en-IE" sz="3400" dirty="0">
                <a:effectLst/>
              </a:rPr>
            </a:br>
            <a:r>
              <a:rPr lang="en-IE" sz="2000" dirty="0" smtClean="0">
                <a:effectLst/>
              </a:rPr>
              <a:t>(</a:t>
            </a:r>
            <a:r>
              <a:rPr lang="en-IE" sz="2000" dirty="0">
                <a:effectLst/>
              </a:rPr>
              <a:t>Chaleat-Valeyer et al 2016)</a:t>
            </a:r>
            <a:br>
              <a:rPr lang="en-IE" sz="2000" dirty="0">
                <a:effectLst/>
              </a:rPr>
            </a:br>
            <a:r>
              <a:rPr lang="en-IE" sz="2400" dirty="0"/>
              <a:t/>
            </a:r>
            <a:br>
              <a:rPr lang="en-IE" sz="2400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92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algn="ctr"/>
            <a:r>
              <a:rPr lang="en-IE" u="sng" dirty="0" smtClean="0"/>
              <a:t>CAUTION</a:t>
            </a:r>
            <a:endParaRPr lang="en-IE" u="sng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209800"/>
            <a:ext cx="4114800" cy="305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4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200" dirty="0" smtClean="0"/>
              <a:t>“The evidence base for oromotor therapy is very limited particularly in children with severe disability”</a:t>
            </a:r>
          </a:p>
          <a:p>
            <a:pPr marL="0" indent="0">
              <a:buNone/>
            </a:pPr>
            <a:r>
              <a:rPr lang="en-IE" sz="2400" dirty="0" smtClean="0"/>
              <a:t>                                        	(</a:t>
            </a:r>
            <a:r>
              <a:rPr lang="en-IE" sz="1600" dirty="0" smtClean="0"/>
              <a:t>Fairhurst &amp; Cockerill 2010</a:t>
            </a:r>
            <a:r>
              <a:rPr lang="en-IE" sz="2400" dirty="0" smtClean="0"/>
              <a:t>)</a:t>
            </a:r>
            <a:br>
              <a:rPr lang="en-IE" sz="2400" dirty="0" smtClean="0"/>
            </a:br>
            <a:endParaRPr lang="en-IE" sz="2400" dirty="0" smtClean="0"/>
          </a:p>
          <a:p>
            <a:pPr marL="0" indent="0">
              <a:buNone/>
            </a:pPr>
            <a:endParaRPr lang="en-IE" sz="2400" dirty="0" smtClean="0"/>
          </a:p>
          <a:p>
            <a:pPr marL="0" indent="0">
              <a:buNone/>
            </a:pPr>
            <a:r>
              <a:rPr lang="en-IE" sz="3200" dirty="0" smtClean="0"/>
              <a:t>No Randomized controlled studies or clinically controlled studies</a:t>
            </a:r>
          </a:p>
          <a:p>
            <a:pPr marL="0" indent="0">
              <a:buNone/>
            </a:pPr>
            <a:r>
              <a:rPr lang="en-IE" sz="2400" dirty="0"/>
              <a:t>	</a:t>
            </a:r>
            <a:r>
              <a:rPr lang="en-IE" sz="2400" dirty="0" smtClean="0"/>
              <a:t>			   	</a:t>
            </a:r>
            <a:r>
              <a:rPr lang="en-IE" sz="1600" dirty="0" smtClean="0"/>
              <a:t>(Walshe et al 2012)</a:t>
            </a:r>
            <a:endParaRPr lang="en-IE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80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en-IE" u="sng" dirty="0" smtClean="0"/>
              <a:t>CONSIDER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7848600" cy="4343401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/>
              <a:t>Severity of drooling</a:t>
            </a:r>
            <a:br>
              <a:rPr lang="en-IE" dirty="0" smtClean="0"/>
            </a:br>
            <a:endParaRPr lang="en-IE" sz="1900" dirty="0" smtClean="0"/>
          </a:p>
          <a:p>
            <a:r>
              <a:rPr lang="en-IE" dirty="0" smtClean="0"/>
              <a:t>Type of drooling</a:t>
            </a:r>
            <a:br>
              <a:rPr lang="en-IE" dirty="0" smtClean="0"/>
            </a:br>
            <a:endParaRPr lang="en-IE" sz="1900" dirty="0" smtClean="0"/>
          </a:p>
          <a:p>
            <a:r>
              <a:rPr lang="en-IE" dirty="0" smtClean="0"/>
              <a:t>Oromotor ability</a:t>
            </a:r>
            <a:br>
              <a:rPr lang="en-IE" dirty="0" smtClean="0"/>
            </a:br>
            <a:endParaRPr lang="en-IE" sz="1900" dirty="0" smtClean="0"/>
          </a:p>
          <a:p>
            <a:r>
              <a:rPr lang="en-IE" dirty="0" smtClean="0"/>
              <a:t>Age</a:t>
            </a:r>
            <a:br>
              <a:rPr lang="en-IE" dirty="0" smtClean="0"/>
            </a:br>
            <a:endParaRPr lang="en-IE" sz="1900" dirty="0" smtClean="0"/>
          </a:p>
          <a:p>
            <a:r>
              <a:rPr lang="en-IE" dirty="0" smtClean="0"/>
              <a:t>Intellectual ability </a:t>
            </a:r>
            <a:br>
              <a:rPr lang="en-IE" dirty="0" smtClean="0"/>
            </a:br>
            <a:endParaRPr lang="en-IE" sz="1900" dirty="0" smtClean="0"/>
          </a:p>
          <a:p>
            <a:r>
              <a:rPr lang="en-IE" dirty="0" smtClean="0"/>
              <a:t>Motivation / compliance </a:t>
            </a:r>
            <a:br>
              <a:rPr lang="en-IE" dirty="0" smtClean="0"/>
            </a:br>
            <a:endParaRPr lang="en-IE" sz="1900" dirty="0" smtClean="0"/>
          </a:p>
          <a:p>
            <a:r>
              <a:rPr lang="en-IE" dirty="0" smtClean="0"/>
              <a:t>Multidisciplinary Team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17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IE" dirty="0" smtClean="0"/>
              <a:t>CONTRIBUTING FACTORS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5480"/>
            <a:ext cx="7848600" cy="3764585"/>
          </a:xfrm>
        </p:spPr>
        <p:txBody>
          <a:bodyPr/>
          <a:lstStyle/>
          <a:p>
            <a:r>
              <a:rPr lang="en-IE" dirty="0" smtClean="0"/>
              <a:t> Malocclusion</a:t>
            </a:r>
          </a:p>
          <a:p>
            <a:endParaRPr lang="en-IE" dirty="0"/>
          </a:p>
          <a:p>
            <a:r>
              <a:rPr lang="en-IE" dirty="0" smtClean="0"/>
              <a:t> GOR</a:t>
            </a:r>
          </a:p>
          <a:p>
            <a:endParaRPr lang="en-IE" dirty="0"/>
          </a:p>
          <a:p>
            <a:r>
              <a:rPr lang="en-IE" dirty="0" smtClean="0"/>
              <a:t> Seating</a:t>
            </a:r>
          </a:p>
          <a:p>
            <a:endParaRPr lang="en-IE" dirty="0"/>
          </a:p>
          <a:p>
            <a:r>
              <a:rPr lang="en-IE" dirty="0" smtClean="0"/>
              <a:t> Nasal blockage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722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32688"/>
          </a:xfrm>
        </p:spPr>
        <p:txBody>
          <a:bodyPr/>
          <a:lstStyle/>
          <a:p>
            <a:pPr algn="ctr"/>
            <a:r>
              <a:rPr lang="en-IE" dirty="0" smtClean="0"/>
              <a:t>ASSESSMENT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819400"/>
          </a:xfrm>
        </p:spPr>
        <p:txBody>
          <a:bodyPr/>
          <a:lstStyle/>
          <a:p>
            <a:r>
              <a:rPr lang="en-IE" dirty="0" smtClean="0"/>
              <a:t> </a:t>
            </a:r>
            <a:r>
              <a:rPr lang="en-IE" sz="3200" dirty="0" smtClean="0"/>
              <a:t>Assessment tools used vary widely.</a:t>
            </a:r>
            <a:br>
              <a:rPr lang="en-IE" sz="3200" dirty="0" smtClean="0"/>
            </a:br>
            <a:endParaRPr lang="en-IE" sz="3200" dirty="0" smtClean="0"/>
          </a:p>
          <a:p>
            <a:r>
              <a:rPr lang="en-IE" sz="3200" dirty="0" smtClean="0"/>
              <a:t> Objective assessment tools used less</a:t>
            </a:r>
          </a:p>
          <a:p>
            <a:pPr marL="0" indent="0">
              <a:buNone/>
            </a:pPr>
            <a:r>
              <a:rPr lang="en-IE" dirty="0" smtClean="0"/>
              <a:t>				          </a:t>
            </a:r>
            <a:r>
              <a:rPr lang="en-IE" sz="1800" dirty="0" smtClean="0"/>
              <a:t>Chaleat-Valayer et al 2016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59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IE" b="1" u="sng" dirty="0" smtClean="0"/>
              <a:t>WHERE WE WORK</a:t>
            </a:r>
            <a:endParaRPr lang="en-IE" b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324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6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IE" u="sng" dirty="0" smtClean="0"/>
              <a:t>ASSESSMENTS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40000" lnSpcReduction="20000"/>
          </a:bodyPr>
          <a:lstStyle/>
          <a:p>
            <a:r>
              <a:rPr lang="en-IE" sz="6000" dirty="0" smtClean="0"/>
              <a:t>Nordic Orofacial Test-Screening (NOT-S)</a:t>
            </a:r>
          </a:p>
          <a:p>
            <a:pPr marL="0" indent="0">
              <a:buNone/>
            </a:pPr>
            <a:endParaRPr lang="en-IE" sz="6000" dirty="0" smtClean="0"/>
          </a:p>
          <a:p>
            <a:r>
              <a:rPr lang="en-IE" sz="6000" dirty="0" smtClean="0"/>
              <a:t>Saliva control assessment questionnaire</a:t>
            </a:r>
            <a:br>
              <a:rPr lang="en-IE" sz="6000" dirty="0" smtClean="0"/>
            </a:br>
            <a:endParaRPr lang="en-IE" sz="6000" dirty="0" smtClean="0"/>
          </a:p>
          <a:p>
            <a:r>
              <a:rPr lang="en-IE" sz="6000" dirty="0" smtClean="0"/>
              <a:t>Record of previous management form</a:t>
            </a:r>
            <a:br>
              <a:rPr lang="en-IE" sz="6000" dirty="0" smtClean="0"/>
            </a:br>
            <a:endParaRPr lang="en-IE" sz="6000" dirty="0" smtClean="0"/>
          </a:p>
          <a:p>
            <a:r>
              <a:rPr lang="en-IE" sz="6000" dirty="0" smtClean="0"/>
              <a:t>Frequency and severity of drooling rating scale completed by SLT, home and school</a:t>
            </a:r>
            <a:br>
              <a:rPr lang="en-IE" sz="6000" dirty="0" smtClean="0"/>
            </a:br>
            <a:endParaRPr lang="en-IE" sz="6000" dirty="0" smtClean="0"/>
          </a:p>
          <a:p>
            <a:r>
              <a:rPr lang="en-IE" sz="6000" dirty="0" smtClean="0"/>
              <a:t>Informal assessment tasks for example, voluntary swallow, sensory awareness, lip and tongue movement</a:t>
            </a:r>
            <a:br>
              <a:rPr lang="en-IE" sz="6000" dirty="0" smtClean="0"/>
            </a:br>
            <a:endParaRPr lang="en-IE" sz="6000" dirty="0" smtClean="0"/>
          </a:p>
          <a:p>
            <a:pPr marL="0" indent="0">
              <a:buNone/>
            </a:pP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5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IE" dirty="0" smtClean="0"/>
              <a:t>ASSESSMENTS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 The Drooling Impact Scale </a:t>
            </a:r>
            <a:r>
              <a:rPr lang="en-IE" sz="2000" dirty="0" smtClean="0"/>
              <a:t>(Reid et al 2010)</a:t>
            </a:r>
          </a:p>
          <a:p>
            <a:endParaRPr lang="en-IE" dirty="0"/>
          </a:p>
          <a:p>
            <a:r>
              <a:rPr lang="en-IE" dirty="0" smtClean="0"/>
              <a:t> Only validated assessment sensitive to  </a:t>
            </a:r>
            <a:br>
              <a:rPr lang="en-IE" dirty="0" smtClean="0"/>
            </a:br>
            <a:r>
              <a:rPr lang="en-IE" dirty="0" smtClean="0"/>
              <a:t> change</a:t>
            </a:r>
          </a:p>
          <a:p>
            <a:pPr marL="457200" lvl="1" indent="0">
              <a:buNone/>
            </a:pPr>
            <a:r>
              <a:rPr lang="en-IE" dirty="0"/>
              <a:t> </a:t>
            </a:r>
            <a:r>
              <a:rPr lang="en-IE" dirty="0" smtClean="0"/>
              <a:t>                             </a:t>
            </a:r>
            <a:r>
              <a:rPr lang="en-IE" sz="2000" dirty="0" smtClean="0"/>
              <a:t>(Chaleat-Valayer et al 2016)</a:t>
            </a:r>
            <a:br>
              <a:rPr lang="en-IE" sz="2000" dirty="0" smtClean="0"/>
            </a:br>
            <a:endParaRPr lang="en-IE" sz="2000" dirty="0" smtClean="0"/>
          </a:p>
          <a:p>
            <a:r>
              <a:rPr lang="en-IE" dirty="0" smtClean="0"/>
              <a:t> Drooling Quotient</a:t>
            </a:r>
          </a:p>
          <a:p>
            <a:pPr lvl="1"/>
            <a:r>
              <a:rPr lang="en-IE" dirty="0"/>
              <a:t>	</a:t>
            </a:r>
            <a:r>
              <a:rPr lang="en-IE" dirty="0" smtClean="0"/>
              <a:t>DQ10 and DQ5</a:t>
            </a:r>
          </a:p>
          <a:p>
            <a:pPr marL="2286000" lvl="8" indent="0">
              <a:buNone/>
            </a:pPr>
            <a:r>
              <a:rPr lang="en-IE" sz="2000" dirty="0" smtClean="0"/>
              <a:t>		( </a:t>
            </a:r>
            <a:r>
              <a:rPr lang="en-IE" sz="2000" dirty="0"/>
              <a:t>van Hulst et al 2012)</a:t>
            </a:r>
          </a:p>
          <a:p>
            <a:pPr lvl="8"/>
            <a:endParaRPr lang="en-IE" sz="2000" dirty="0" smtClean="0"/>
          </a:p>
          <a:p>
            <a:pPr lvl="8"/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851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ORAL MOTOR TREATMENT</a:t>
            </a:r>
            <a:br>
              <a:rPr lang="en-IE" dirty="0" smtClean="0"/>
            </a:br>
            <a:r>
              <a:rPr lang="en-IE" u="sng" dirty="0" smtClean="0"/>
              <a:t>SESSION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 Gross motor.</a:t>
            </a:r>
            <a:br>
              <a:rPr lang="en-IE" dirty="0" smtClean="0"/>
            </a:br>
            <a:endParaRPr lang="en-IE" dirty="0" smtClean="0"/>
          </a:p>
          <a:p>
            <a:r>
              <a:rPr lang="en-IE" sz="2800" dirty="0" smtClean="0"/>
              <a:t> Oral massage.</a:t>
            </a:r>
            <a:br>
              <a:rPr lang="en-IE" sz="2800" dirty="0" smtClean="0"/>
            </a:br>
            <a:endParaRPr lang="en-IE" sz="2800" dirty="0" smtClean="0"/>
          </a:p>
          <a:p>
            <a:r>
              <a:rPr lang="en-IE" sz="2800" dirty="0" smtClean="0"/>
              <a:t> Specific oral motor exercises. </a:t>
            </a:r>
            <a:br>
              <a:rPr lang="en-IE" sz="2800" dirty="0" smtClean="0"/>
            </a:br>
            <a:endParaRPr lang="en-IE" sz="2800" dirty="0" smtClean="0"/>
          </a:p>
          <a:p>
            <a:r>
              <a:rPr lang="en-IE" sz="2800" dirty="0" smtClean="0"/>
              <a:t> Specific speech and language activities.</a:t>
            </a:r>
            <a:br>
              <a:rPr lang="en-IE" sz="2800" dirty="0" smtClean="0"/>
            </a:br>
            <a:r>
              <a:rPr lang="en-IE" sz="2800" dirty="0" smtClean="0"/>
              <a:t/>
            </a:r>
            <a:br>
              <a:rPr lang="en-IE" sz="2800" dirty="0" smtClean="0"/>
            </a:br>
            <a:r>
              <a:rPr lang="en-IE" sz="2000" dirty="0" smtClean="0"/>
              <a:t>                                                                        (Bahr 2001)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9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ORAL MOTOR IMPAIRMENT </a:t>
            </a:r>
            <a:r>
              <a:rPr lang="en-IE" u="sng" dirty="0" smtClean="0"/>
              <a:t>AND </a:t>
            </a:r>
            <a:r>
              <a:rPr lang="en-IE" u="sng" dirty="0"/>
              <a:t>SIALORRHOEA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09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sz="8000" b="1" dirty="0" smtClean="0"/>
              <a:t>Related to:</a:t>
            </a:r>
            <a:br>
              <a:rPr lang="en-IE" sz="8000" b="1" dirty="0" smtClean="0"/>
            </a:br>
            <a:endParaRPr lang="en-IE" sz="6400" b="1" dirty="0" smtClean="0"/>
          </a:p>
          <a:p>
            <a:r>
              <a:rPr lang="en-IE" sz="9600" dirty="0"/>
              <a:t>Lack of awareness of </a:t>
            </a:r>
            <a:r>
              <a:rPr lang="en-IE" sz="9600" dirty="0" smtClean="0"/>
              <a:t>saliva.</a:t>
            </a:r>
          </a:p>
          <a:p>
            <a:endParaRPr lang="en-IE" sz="9600" dirty="0"/>
          </a:p>
          <a:p>
            <a:r>
              <a:rPr lang="en-IE" sz="9600" dirty="0" smtClean="0"/>
              <a:t>Jaw stability and strength</a:t>
            </a:r>
          </a:p>
          <a:p>
            <a:endParaRPr lang="en-IE" sz="9600" dirty="0" smtClean="0"/>
          </a:p>
          <a:p>
            <a:r>
              <a:rPr lang="en-IE" sz="9600" dirty="0"/>
              <a:t>Inefficient tongue </a:t>
            </a:r>
            <a:r>
              <a:rPr lang="en-IE" sz="9600" dirty="0" smtClean="0"/>
              <a:t>movement</a:t>
            </a:r>
          </a:p>
          <a:p>
            <a:endParaRPr lang="en-IE" sz="9600" dirty="0" smtClean="0"/>
          </a:p>
          <a:p>
            <a:r>
              <a:rPr lang="en-IE" sz="9600" dirty="0" smtClean="0"/>
              <a:t>Poor lip closure.</a:t>
            </a:r>
          </a:p>
          <a:p>
            <a:pPr marL="0" indent="0">
              <a:buNone/>
            </a:pPr>
            <a:endParaRPr lang="en-IE" sz="9600" dirty="0"/>
          </a:p>
          <a:p>
            <a:r>
              <a:rPr lang="en-IE" sz="9600" dirty="0"/>
              <a:t>Inefficient voluntary swallowing </a:t>
            </a:r>
            <a:br>
              <a:rPr lang="en-IE" sz="9600" dirty="0"/>
            </a:br>
            <a:r>
              <a:rPr lang="en-IE" sz="9600" dirty="0"/>
              <a:t>                          </a:t>
            </a:r>
            <a:endParaRPr lang="en-IE" sz="9600" dirty="0" smtClean="0"/>
          </a:p>
          <a:p>
            <a:endParaRPr lang="en-IE" sz="2400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11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08888"/>
          </a:xfrm>
        </p:spPr>
        <p:txBody>
          <a:bodyPr/>
          <a:lstStyle/>
          <a:p>
            <a:pPr algn="ctr"/>
            <a:r>
              <a:rPr lang="en-IE" u="sng" dirty="0" smtClean="0"/>
              <a:t>OUR SENSORY THERAPY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657600"/>
          </a:xfrm>
        </p:spPr>
        <p:txBody>
          <a:bodyPr/>
          <a:lstStyle/>
          <a:p>
            <a:pPr marL="0" indent="0">
              <a:buNone/>
            </a:pPr>
            <a:r>
              <a:rPr lang="en-IE" b="1" dirty="0" smtClean="0"/>
              <a:t>Facial and intra oral massage helps to:</a:t>
            </a:r>
            <a:br>
              <a:rPr lang="en-IE" b="1" dirty="0" smtClean="0"/>
            </a:br>
            <a:endParaRPr lang="en-IE" b="1" dirty="0" smtClean="0"/>
          </a:p>
          <a:p>
            <a:r>
              <a:rPr lang="en-IE" dirty="0" smtClean="0"/>
              <a:t>Increase facial and intra oral sensation and awareness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Normalise muscle tone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01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IE" dirty="0" smtClean="0"/>
              <a:t>SENSORY WORK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E" dirty="0" smtClean="0"/>
              <a:t>June 2016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895600" cy="309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62400" y="1524000"/>
            <a:ext cx="487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IE" sz="2400" dirty="0"/>
              <a:t>Facial massage</a:t>
            </a:r>
            <a:br>
              <a:rPr lang="en-IE" sz="2400" dirty="0"/>
            </a:br>
            <a:endParaRPr lang="en-IE" sz="2400" dirty="0"/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IE" sz="2400" dirty="0"/>
              <a:t>Intra oral massage</a:t>
            </a:r>
            <a:br>
              <a:rPr lang="en-IE" sz="2400" dirty="0"/>
            </a:br>
            <a:endParaRPr lang="en-IE" sz="2400" dirty="0"/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IE" sz="2400" dirty="0"/>
              <a:t>Awareness of touch</a:t>
            </a:r>
            <a:br>
              <a:rPr lang="en-IE" sz="2400" dirty="0"/>
            </a:br>
            <a:endParaRPr lang="en-IE" sz="2400" dirty="0"/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IE" sz="2400" dirty="0"/>
              <a:t>Comprehension of wet and dry</a:t>
            </a:r>
            <a:br>
              <a:rPr lang="en-IE" sz="2400" dirty="0"/>
            </a:br>
            <a:endParaRPr lang="en-IE" sz="2400" dirty="0"/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IE" sz="2400" dirty="0"/>
              <a:t>Awareness of wet and dry</a:t>
            </a:r>
            <a:br>
              <a:rPr lang="en-IE" sz="2400" dirty="0"/>
            </a:br>
            <a:endParaRPr lang="en-IE" sz="2400" dirty="0"/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IE" sz="2400" dirty="0"/>
              <a:t>Awareness of saliva on lips and chin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1601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IE" u="sng" dirty="0" smtClean="0"/>
              <a:t>OTHER APPROACHES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048000"/>
          </a:xfrm>
        </p:spPr>
        <p:txBody>
          <a:bodyPr/>
          <a:lstStyle/>
          <a:p>
            <a:r>
              <a:rPr lang="en-IE" dirty="0" smtClean="0"/>
              <a:t> Vibratory stimulation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Feeding therapy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Use different textures</a:t>
            </a:r>
            <a:br>
              <a:rPr lang="en-IE" dirty="0" smtClean="0"/>
            </a:br>
            <a:endParaRPr lang="en-IE" dirty="0" smtClean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98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8888"/>
          </a:xfrm>
        </p:spPr>
        <p:txBody>
          <a:bodyPr/>
          <a:lstStyle/>
          <a:p>
            <a:pPr algn="ctr"/>
            <a:r>
              <a:rPr lang="en-IE" dirty="0" smtClean="0"/>
              <a:t>JAW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E" dirty="0" smtClean="0"/>
              <a:t>June 2016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276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1828800"/>
            <a:ext cx="4648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IE" sz="2400" dirty="0">
                <a:latin typeface="Bookman Old Style" panose="02050604050505020204" pitchFamily="18" charset="0"/>
              </a:rPr>
              <a:t>Red to yellow Chewy Tube </a:t>
            </a:r>
            <a:br>
              <a:rPr lang="en-IE" sz="2400" dirty="0">
                <a:latin typeface="Bookman Old Style" panose="02050604050505020204" pitchFamily="18" charset="0"/>
              </a:rPr>
            </a:br>
            <a:endParaRPr lang="en-IE" sz="2400" dirty="0">
              <a:latin typeface="Bookman Old Style" panose="02050604050505020204" pitchFamily="18" charset="0"/>
            </a:endParaRPr>
          </a:p>
          <a:p>
            <a:pPr marL="342900" indent="-34290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IE" sz="2400" dirty="0">
                <a:latin typeface="Bookman Old Style" panose="02050604050505020204" pitchFamily="18" charset="0"/>
              </a:rPr>
              <a:t>Purple to green Arc Grabber</a:t>
            </a:r>
            <a:br>
              <a:rPr lang="en-IE" sz="2400" dirty="0">
                <a:latin typeface="Bookman Old Style" panose="02050604050505020204" pitchFamily="18" charset="0"/>
              </a:rPr>
            </a:br>
            <a:endParaRPr lang="en-IE" sz="2400" dirty="0">
              <a:latin typeface="Bookman Old Style" panose="02050604050505020204" pitchFamily="18" charset="0"/>
            </a:endParaRPr>
          </a:p>
          <a:p>
            <a:pPr marL="342900" indent="-34290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IE" sz="2400" dirty="0">
                <a:latin typeface="Bookman Old Style" panose="02050604050505020204" pitchFamily="18" charset="0"/>
              </a:rPr>
              <a:t>Criterion:  5 – 10 times left and right </a:t>
            </a:r>
            <a:r>
              <a:rPr lang="en-IE" sz="2400" dirty="0" smtClean="0">
                <a:latin typeface="Bookman Old Style" panose="02050604050505020204" pitchFamily="18" charset="0"/>
              </a:rPr>
              <a:t>5 </a:t>
            </a:r>
            <a:r>
              <a:rPr lang="en-IE" sz="2400" dirty="0">
                <a:latin typeface="Bookman Old Style" panose="02050604050505020204" pitchFamily="18" charset="0"/>
              </a:rPr>
              <a:t>times a day</a:t>
            </a:r>
            <a:br>
              <a:rPr lang="en-IE" sz="2400" dirty="0">
                <a:latin typeface="Bookman Old Style" panose="02050604050505020204" pitchFamily="18" charset="0"/>
              </a:rPr>
            </a:br>
            <a:endParaRPr lang="en-IE" sz="2400" dirty="0">
              <a:latin typeface="Bookman Old Style" panose="02050604050505020204" pitchFamily="18" charset="0"/>
            </a:endParaRPr>
          </a:p>
          <a:p>
            <a:pPr marL="342900" indent="-34290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IE" sz="2400" dirty="0">
                <a:latin typeface="Bookman Old Style" panose="02050604050505020204" pitchFamily="18" charset="0"/>
              </a:rPr>
              <a:t>Twice on the weaker side to once on the stronger side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791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08888"/>
          </a:xfrm>
        </p:spPr>
        <p:txBody>
          <a:bodyPr/>
          <a:lstStyle/>
          <a:p>
            <a:pPr algn="ctr"/>
            <a:r>
              <a:rPr lang="en-IE" u="sng" dirty="0" smtClean="0"/>
              <a:t>AIMS OF ORAL SCREENS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IE" dirty="0" smtClean="0"/>
              <a:t>To improve nasal breathing</a:t>
            </a:r>
            <a:br>
              <a:rPr lang="en-IE" dirty="0" smtClean="0"/>
            </a:br>
            <a:endParaRPr lang="en-IE" dirty="0" smtClean="0"/>
          </a:p>
          <a:p>
            <a:pPr marL="514350" indent="-51435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IE" dirty="0" smtClean="0"/>
              <a:t>To reduce drooling</a:t>
            </a:r>
            <a:br>
              <a:rPr lang="en-IE" dirty="0" smtClean="0"/>
            </a:br>
            <a:endParaRPr lang="en-IE" dirty="0" smtClean="0"/>
          </a:p>
          <a:p>
            <a:pPr marL="514350" indent="-51435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IE" dirty="0" smtClean="0"/>
              <a:t>To prevent oral habits </a:t>
            </a:r>
            <a:br>
              <a:rPr lang="en-IE" dirty="0" smtClean="0"/>
            </a:br>
            <a:endParaRPr lang="en-IE" dirty="0" smtClean="0"/>
          </a:p>
          <a:p>
            <a:pPr marL="514350" indent="-51435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IE" dirty="0" smtClean="0"/>
              <a:t>To strengthen orbicularis oris and constrictor muscles of the pharynx 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456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912"/>
            <a:ext cx="8229600" cy="856488"/>
          </a:xfrm>
        </p:spPr>
        <p:txBody>
          <a:bodyPr/>
          <a:lstStyle/>
          <a:p>
            <a:pPr algn="ctr"/>
            <a:r>
              <a:rPr lang="en-IE" dirty="0" smtClean="0"/>
              <a:t>LIP CLOSURE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E" dirty="0" smtClean="0"/>
              <a:t>June 2016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26670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1981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362200"/>
            <a:ext cx="510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lang="en-IE" sz="2800" dirty="0">
                <a:latin typeface="Bookman Old Style" panose="02050604050505020204" pitchFamily="18" charset="0"/>
              </a:rPr>
              <a:t>Active training twice a day</a:t>
            </a:r>
            <a:br>
              <a:rPr lang="en-IE" sz="2800" dirty="0">
                <a:latin typeface="Bookman Old Style" panose="02050604050505020204" pitchFamily="18" charset="0"/>
              </a:rPr>
            </a:br>
            <a:endParaRPr lang="en-IE" sz="2800" dirty="0">
              <a:latin typeface="Bookman Old Style" panose="02050604050505020204" pitchFamily="18" charset="0"/>
            </a:endParaRPr>
          </a:p>
          <a:p>
            <a:pPr marL="342900" indent="-342900"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lang="en-IE" sz="2800" dirty="0">
                <a:latin typeface="Bookman Old Style" panose="02050604050505020204" pitchFamily="18" charset="0"/>
              </a:rPr>
              <a:t>Passive training once a day</a:t>
            </a:r>
            <a:br>
              <a:rPr lang="en-IE" sz="2800" dirty="0">
                <a:latin typeface="Bookman Old Style" panose="02050604050505020204" pitchFamily="18" charset="0"/>
              </a:rPr>
            </a:br>
            <a:endParaRPr lang="en-IE" sz="2800" dirty="0">
              <a:latin typeface="Bookman Old Style" panose="02050604050505020204" pitchFamily="18" charset="0"/>
            </a:endParaRPr>
          </a:p>
          <a:p>
            <a:pPr marL="342900" indent="-342900"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lang="en-IE" sz="2800" dirty="0">
                <a:latin typeface="Bookman Old Style" panose="02050604050505020204" pitchFamily="18" charset="0"/>
              </a:rPr>
              <a:t>5 days a week</a:t>
            </a:r>
          </a:p>
          <a:p>
            <a:endParaRPr lang="en-IE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pPr algn="ctr"/>
            <a:r>
              <a:rPr lang="en-IE" u="sng" dirty="0" smtClean="0"/>
              <a:t>CRC SERVICES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343399"/>
          </a:xfrm>
        </p:spPr>
        <p:txBody>
          <a:bodyPr>
            <a:normAutofit fontScale="55000" lnSpcReduction="20000"/>
          </a:bodyPr>
          <a:lstStyle/>
          <a:p>
            <a:r>
              <a:rPr lang="en-IE" sz="4400" dirty="0" smtClean="0"/>
              <a:t> Birth to Adults</a:t>
            </a:r>
            <a:br>
              <a:rPr lang="en-IE" sz="4400" dirty="0" smtClean="0"/>
            </a:br>
            <a:endParaRPr lang="en-IE" sz="4400" dirty="0" smtClean="0"/>
          </a:p>
          <a:p>
            <a:r>
              <a:rPr lang="en-IE" sz="4400" dirty="0" smtClean="0"/>
              <a:t> Locations: </a:t>
            </a:r>
          </a:p>
          <a:p>
            <a:pPr lvl="1"/>
            <a:r>
              <a:rPr lang="en-IE" sz="4400" dirty="0" smtClean="0"/>
              <a:t>Clontarf</a:t>
            </a:r>
          </a:p>
          <a:p>
            <a:pPr lvl="1"/>
            <a:r>
              <a:rPr lang="en-IE" sz="4400" dirty="0" smtClean="0"/>
              <a:t>Clondalkin</a:t>
            </a:r>
          </a:p>
          <a:p>
            <a:pPr lvl="1"/>
            <a:r>
              <a:rPr lang="en-IE" sz="4400" dirty="0" smtClean="0"/>
              <a:t>Waterford</a:t>
            </a:r>
            <a:br>
              <a:rPr lang="en-IE" sz="4400" dirty="0" smtClean="0"/>
            </a:br>
            <a:endParaRPr lang="en-IE" sz="4400" dirty="0" smtClean="0"/>
          </a:p>
          <a:p>
            <a:r>
              <a:rPr lang="en-IE" sz="4400" dirty="0" smtClean="0"/>
              <a:t>National Service</a:t>
            </a:r>
            <a:br>
              <a:rPr lang="en-IE" sz="4400" dirty="0" smtClean="0"/>
            </a:br>
            <a:endParaRPr lang="en-IE" sz="4400" dirty="0" smtClean="0"/>
          </a:p>
          <a:p>
            <a:r>
              <a:rPr lang="en-IE" sz="4400" dirty="0" smtClean="0"/>
              <a:t> School:</a:t>
            </a:r>
          </a:p>
          <a:p>
            <a:pPr lvl="1"/>
            <a:r>
              <a:rPr lang="en-IE" sz="4400" dirty="0" smtClean="0"/>
              <a:t>Clontarf</a:t>
            </a:r>
            <a:endParaRPr lang="en-IE" sz="4400" dirty="0"/>
          </a:p>
          <a:p>
            <a:pPr lvl="1"/>
            <a:r>
              <a:rPr lang="en-IE" sz="4400" dirty="0" smtClean="0"/>
              <a:t>Clondalkin</a:t>
            </a:r>
          </a:p>
          <a:p>
            <a:pPr marL="457200" lvl="1" indent="0">
              <a:buNone/>
            </a:pPr>
            <a:endParaRPr lang="en-IE" dirty="0" smtClean="0"/>
          </a:p>
          <a:p>
            <a:pPr>
              <a:buFont typeface="Bookman Old Style" panose="02050604050505020204" pitchFamily="18" charset="0"/>
              <a:buChar char="•"/>
            </a:pPr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03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effectLst/>
              </a:rPr>
              <a:t>VOLUNTARY SWALLOW</a:t>
            </a:r>
            <a:endParaRPr lang="en-IE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407920"/>
          </a:xfrm>
        </p:spPr>
        <p:txBody>
          <a:bodyPr/>
          <a:lstStyle/>
          <a:p>
            <a:r>
              <a:rPr lang="en-IE" b="1" dirty="0" smtClean="0"/>
              <a:t> Goal: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 To develop the ability to manage saliva by </a:t>
            </a:r>
            <a:br>
              <a:rPr lang="en-IE" dirty="0" smtClean="0"/>
            </a:br>
            <a:r>
              <a:rPr lang="en-IE" dirty="0" smtClean="0"/>
              <a:t> swallowing as needed.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278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08888"/>
          </a:xfrm>
        </p:spPr>
        <p:txBody>
          <a:bodyPr/>
          <a:lstStyle/>
          <a:p>
            <a:pPr algn="ctr"/>
            <a:r>
              <a:rPr lang="en-IE" dirty="0" smtClean="0"/>
              <a:t>VOLUNTARY SWALLOW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080125"/>
            <a:ext cx="3962400" cy="777875"/>
          </a:xfrm>
        </p:spPr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E" dirty="0" smtClean="0"/>
              <a:t>June 2016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5" y="2133600"/>
            <a:ext cx="2912925" cy="328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2209800"/>
            <a:ext cx="464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2"/>
              </a:buClr>
              <a:buSzPct val="115000"/>
              <a:buFont typeface="+mj-lt"/>
              <a:buAutoNum type="arabicPeriod"/>
            </a:pPr>
            <a:r>
              <a:rPr lang="en-IE" sz="2400" dirty="0">
                <a:latin typeface="Bookman Old Style" panose="02050604050505020204" pitchFamily="18" charset="0"/>
              </a:rPr>
              <a:t>Swallow on command</a:t>
            </a:r>
            <a:br>
              <a:rPr lang="en-IE" sz="2400" dirty="0">
                <a:latin typeface="Bookman Old Style" panose="02050604050505020204" pitchFamily="18" charset="0"/>
              </a:rPr>
            </a:br>
            <a:endParaRPr lang="en-IE" sz="2400" dirty="0">
              <a:latin typeface="Bookman Old Style" panose="02050604050505020204" pitchFamily="18" charset="0"/>
            </a:endParaRPr>
          </a:p>
          <a:p>
            <a:pPr marL="514350" indent="-514350">
              <a:buClr>
                <a:schemeClr val="accent2"/>
              </a:buClr>
              <a:buSzPct val="115000"/>
              <a:buFont typeface="+mj-lt"/>
              <a:buAutoNum type="arabicPeriod"/>
            </a:pPr>
            <a:r>
              <a:rPr lang="en-IE" sz="2400" dirty="0">
                <a:latin typeface="Bookman Old Style" panose="02050604050505020204" pitchFamily="18" charset="0"/>
              </a:rPr>
              <a:t>For a 10 minute period, remind to swallow</a:t>
            </a:r>
            <a:br>
              <a:rPr lang="en-IE" sz="2400" dirty="0">
                <a:latin typeface="Bookman Old Style" panose="02050604050505020204" pitchFamily="18" charset="0"/>
              </a:rPr>
            </a:br>
            <a:endParaRPr lang="en-IE" sz="2400" dirty="0">
              <a:latin typeface="Bookman Old Style" panose="02050604050505020204" pitchFamily="18" charset="0"/>
            </a:endParaRPr>
          </a:p>
          <a:p>
            <a:pPr marL="514350" indent="-514350">
              <a:buClr>
                <a:schemeClr val="accent2"/>
              </a:buClr>
              <a:buSzPct val="115000"/>
              <a:buFont typeface="+mj-lt"/>
              <a:buAutoNum type="arabicPeriod"/>
            </a:pPr>
            <a:r>
              <a:rPr lang="en-IE" sz="2400" dirty="0">
                <a:latin typeface="Bookman Old Style" panose="02050604050505020204" pitchFamily="18" charset="0"/>
              </a:rPr>
              <a:t>10 times a day, ask the child if they need to swallow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631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8888"/>
          </a:xfrm>
        </p:spPr>
        <p:txBody>
          <a:bodyPr/>
          <a:lstStyle/>
          <a:p>
            <a:pPr algn="ctr"/>
            <a:r>
              <a:rPr lang="en-IE" u="sng" dirty="0" smtClean="0"/>
              <a:t>OTHER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09999"/>
          </a:xfrm>
        </p:spPr>
        <p:txBody>
          <a:bodyPr>
            <a:normAutofit/>
          </a:bodyPr>
          <a:lstStyle/>
          <a:p>
            <a:r>
              <a:rPr lang="en-IE" dirty="0" smtClean="0"/>
              <a:t> Mouthing Habits: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Environmental engineering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General carryover games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Mouth wiping technique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7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6488"/>
          </a:xfrm>
        </p:spPr>
        <p:txBody>
          <a:bodyPr/>
          <a:lstStyle/>
          <a:p>
            <a:pPr algn="ctr"/>
            <a:r>
              <a:rPr lang="en-IE" u="sng" dirty="0" smtClean="0"/>
              <a:t>VISUAL SCHEDULE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76121"/>
            <a:ext cx="6781800" cy="391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2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Swallow Prompt APP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E" dirty="0" smtClean="0"/>
              <a:t>June 2016</a:t>
            </a:r>
            <a:endParaRPr lang="en-IE" dirty="0"/>
          </a:p>
        </p:txBody>
      </p:sp>
      <p:pic>
        <p:nvPicPr>
          <p:cNvPr id="6" name="Content Placeholder 5" descr="iPhone Screenshot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16" y="1935163"/>
            <a:ext cx="2119767" cy="376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5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08888"/>
          </a:xfrm>
        </p:spPr>
        <p:txBody>
          <a:bodyPr/>
          <a:lstStyle/>
          <a:p>
            <a:pPr algn="ctr"/>
            <a:r>
              <a:rPr lang="en-IE" u="sng" dirty="0" smtClean="0"/>
              <a:t>ANOTHER APPROACH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35480"/>
            <a:ext cx="7772400" cy="37645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sz="3600" dirty="0" smtClean="0"/>
              <a:t>TalkTools </a:t>
            </a:r>
            <a:br>
              <a:rPr lang="en-IE" sz="3600" dirty="0" smtClean="0"/>
            </a:br>
            <a:r>
              <a:rPr lang="en-IE" sz="3600" dirty="0"/>
              <a:t> </a:t>
            </a:r>
            <a:r>
              <a:rPr lang="en-IE" sz="3600" dirty="0" smtClean="0"/>
              <a:t>     (Sarah Rosenfeld-Johnson)</a:t>
            </a:r>
          </a:p>
          <a:p>
            <a:pPr marL="0" indent="0">
              <a:buNone/>
            </a:pPr>
            <a:endParaRPr lang="en-IE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39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IE" u="sng" dirty="0" smtClean="0"/>
              <a:t>TALKTOOLS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b="1" dirty="0" smtClean="0"/>
              <a:t>Consider:</a:t>
            </a:r>
            <a:br>
              <a:rPr lang="en-IE" b="1" dirty="0" smtClean="0"/>
            </a:br>
            <a:endParaRPr lang="en-IE" sz="1900" b="1" dirty="0" smtClean="0"/>
          </a:p>
          <a:p>
            <a:r>
              <a:rPr lang="en-IE" dirty="0" smtClean="0"/>
              <a:t> Body posture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 Sensory </a:t>
            </a:r>
            <a:r>
              <a:rPr lang="en-IE" dirty="0"/>
              <a:t>awareness</a:t>
            </a:r>
            <a:br>
              <a:rPr lang="en-IE" dirty="0"/>
            </a:br>
            <a:endParaRPr lang="en-IE" dirty="0" smtClean="0"/>
          </a:p>
          <a:p>
            <a:r>
              <a:rPr lang="en-IE" dirty="0" smtClean="0"/>
              <a:t> Feeding Therapy</a:t>
            </a:r>
          </a:p>
          <a:p>
            <a:endParaRPr lang="en-IE" dirty="0"/>
          </a:p>
          <a:p>
            <a:r>
              <a:rPr lang="en-IE" dirty="0" smtClean="0"/>
              <a:t> Straw Drinking Hierarchy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Oralmotor Exercises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85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14400"/>
          </a:xfrm>
        </p:spPr>
        <p:txBody>
          <a:bodyPr/>
          <a:lstStyle/>
          <a:p>
            <a:pPr algn="ctr"/>
            <a:r>
              <a:rPr lang="en-IE" u="sng" dirty="0" smtClean="0"/>
              <a:t>CASE 1 - </a:t>
            </a:r>
            <a:r>
              <a:rPr lang="en-IE" dirty="0" smtClean="0"/>
              <a:t>ANDREW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400" b="1" dirty="0" smtClean="0"/>
              <a:t>Background:</a:t>
            </a:r>
          </a:p>
          <a:p>
            <a:r>
              <a:rPr lang="en-IE" sz="2400" dirty="0" smtClean="0"/>
              <a:t>Chronological Age: 5 years 10 months</a:t>
            </a:r>
          </a:p>
          <a:p>
            <a:r>
              <a:rPr lang="en-IE" sz="2400" dirty="0" smtClean="0"/>
              <a:t>Medical Diagnosis: Cerebral Palsy, spastic diplegia and epilepsy and CVI</a:t>
            </a:r>
          </a:p>
          <a:p>
            <a:r>
              <a:rPr lang="en-IE" sz="2400" dirty="0" smtClean="0"/>
              <a:t>Medication: Trileptal and Baclofen</a:t>
            </a:r>
          </a:p>
          <a:p>
            <a:r>
              <a:rPr lang="en-IE" sz="2400" dirty="0" smtClean="0"/>
              <a:t>Cognitive Level:  Borderline</a:t>
            </a:r>
          </a:p>
          <a:p>
            <a:r>
              <a:rPr lang="en-IE" sz="2400" dirty="0" smtClean="0"/>
              <a:t>NOT-S – Interview  3, examination 6</a:t>
            </a:r>
          </a:p>
          <a:p>
            <a:r>
              <a:rPr lang="en-IE" sz="2400" dirty="0" smtClean="0"/>
              <a:t>Severity reported:  Mild to moderate, observed dry</a:t>
            </a:r>
            <a:r>
              <a:rPr lang="en-IE" sz="2400" dirty="0"/>
              <a:t>.</a:t>
            </a:r>
            <a:r>
              <a:rPr lang="en-IE" sz="2400" dirty="0" smtClean="0"/>
              <a:t> Frequency:  occasional</a:t>
            </a:r>
            <a:endParaRPr lang="en-I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70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pPr algn="ctr"/>
            <a:r>
              <a:rPr lang="en-IE" u="sng" dirty="0" smtClean="0"/>
              <a:t>ISSUES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1200" dirty="0" smtClean="0"/>
          </a:p>
          <a:p>
            <a:r>
              <a:rPr lang="en-IE" dirty="0" smtClean="0"/>
              <a:t> Hypersensitive</a:t>
            </a:r>
          </a:p>
          <a:p>
            <a:r>
              <a:rPr lang="en-IE" dirty="0" smtClean="0"/>
              <a:t> Poor oral hygiene and dental decay </a:t>
            </a:r>
          </a:p>
          <a:p>
            <a:r>
              <a:rPr lang="en-IE" dirty="0" smtClean="0"/>
              <a:t> Habitual mouth breather</a:t>
            </a:r>
          </a:p>
          <a:p>
            <a:r>
              <a:rPr lang="en-IE" dirty="0" smtClean="0"/>
              <a:t> Head position forward</a:t>
            </a:r>
          </a:p>
          <a:p>
            <a:r>
              <a:rPr lang="en-IE" dirty="0" smtClean="0"/>
              <a:t> No bilateral muscle bunching in the jaw </a:t>
            </a:r>
          </a:p>
          <a:p>
            <a:r>
              <a:rPr lang="en-IE" dirty="0" smtClean="0"/>
              <a:t> Weak lip closure</a:t>
            </a:r>
          </a:p>
          <a:p>
            <a:r>
              <a:rPr lang="en-IE" dirty="0" smtClean="0"/>
              <a:t> Voluntary swallow not observed</a:t>
            </a:r>
            <a:endParaRPr lang="en-IE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45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IE" u="sng" dirty="0" smtClean="0"/>
              <a:t>PLAN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 Refer to the Dentist</a:t>
            </a:r>
          </a:p>
          <a:p>
            <a:r>
              <a:rPr lang="en-IE" dirty="0" smtClean="0"/>
              <a:t> Liaise with physiotherapy re: seating</a:t>
            </a:r>
          </a:p>
          <a:p>
            <a:r>
              <a:rPr lang="en-IE" dirty="0" smtClean="0"/>
              <a:t> Liaise with Paediatrician re: vision</a:t>
            </a:r>
          </a:p>
          <a:p>
            <a:r>
              <a:rPr lang="en-IE" dirty="0" smtClean="0"/>
              <a:t> Facial and intra oral massage </a:t>
            </a:r>
          </a:p>
          <a:p>
            <a:r>
              <a:rPr lang="en-IE" dirty="0" smtClean="0"/>
              <a:t> Oral screen</a:t>
            </a:r>
          </a:p>
          <a:p>
            <a:r>
              <a:rPr lang="en-IE" dirty="0" smtClean="0"/>
              <a:t> Develop voluntary swallowing</a:t>
            </a:r>
          </a:p>
          <a:p>
            <a:r>
              <a:rPr lang="en-IE" dirty="0" smtClean="0"/>
              <a:t> Environment: </a:t>
            </a:r>
            <a:r>
              <a:rPr lang="en-IE" dirty="0"/>
              <a:t>B</a:t>
            </a:r>
            <a:r>
              <a:rPr lang="en-IE" dirty="0" smtClean="0"/>
              <a:t>ook stand</a:t>
            </a:r>
          </a:p>
          <a:p>
            <a:r>
              <a:rPr lang="en-IE" dirty="0" smtClean="0"/>
              <a:t> Wiping technique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20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CRC CLONTARF </a:t>
            </a:r>
            <a:r>
              <a:rPr lang="en-IE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DEPARTMENTS</a:t>
            </a:r>
            <a:endParaRPr lang="en-IE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81" y="1359087"/>
            <a:ext cx="1755800" cy="76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2723251"/>
            <a:ext cx="3962400" cy="1543949"/>
            <a:chOff x="2362200" y="2667000"/>
            <a:chExt cx="3962400" cy="1543949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362200" y="2667000"/>
              <a:ext cx="3962400" cy="154394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 dirty="0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95600" y="3124200"/>
              <a:ext cx="30480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Central Remedial Clinic  Team members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23412"/>
            <a:ext cx="12985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67962"/>
            <a:ext cx="16764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99037"/>
            <a:ext cx="16271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97487"/>
            <a:ext cx="13477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21336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3810000"/>
            <a:ext cx="17256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7" y="2859087"/>
            <a:ext cx="165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17650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18" y="1404937"/>
            <a:ext cx="21891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6324600" y="2647051"/>
            <a:ext cx="685800" cy="212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77000" y="3689455"/>
            <a:ext cx="6611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98628" y="4241112"/>
            <a:ext cx="906972" cy="635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4528793"/>
            <a:ext cx="0" cy="616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981200" y="4267200"/>
            <a:ext cx="762000" cy="667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600200" y="3805926"/>
            <a:ext cx="762000" cy="250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600200" y="3104251"/>
            <a:ext cx="685800" cy="63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676400" y="2305949"/>
            <a:ext cx="1066800" cy="513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886200" y="1848750"/>
            <a:ext cx="152400" cy="713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486400" y="2080525"/>
            <a:ext cx="457200" cy="558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4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pPr algn="ctr"/>
            <a:r>
              <a:rPr lang="en-IE" u="sng" dirty="0" smtClean="0"/>
              <a:t>OUTCOME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3474720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/>
              <a:t> </a:t>
            </a:r>
            <a:r>
              <a:rPr lang="en-IE" b="1" dirty="0" smtClean="0"/>
              <a:t>Poor outcome post therapy:</a:t>
            </a:r>
          </a:p>
          <a:p>
            <a:pPr lvl="1"/>
            <a:r>
              <a:rPr lang="en-IE" dirty="0" smtClean="0"/>
              <a:t>  Severe drooling, clothes were wet</a:t>
            </a:r>
          </a:p>
          <a:p>
            <a:pPr lvl="1"/>
            <a:r>
              <a:rPr lang="en-IE" dirty="0" smtClean="0"/>
              <a:t>  Now reporting intra oral pain</a:t>
            </a:r>
          </a:p>
          <a:p>
            <a:pPr lvl="1"/>
            <a:r>
              <a:rPr lang="en-IE" dirty="0" smtClean="0"/>
              <a:t>  New report of mouthing fingers</a:t>
            </a:r>
          </a:p>
          <a:p>
            <a:pPr lvl="1"/>
            <a:r>
              <a:rPr lang="en-IE" dirty="0"/>
              <a:t> </a:t>
            </a:r>
            <a:r>
              <a:rPr lang="en-IE" dirty="0" smtClean="0"/>
              <a:t> 3 months - little change, some evidence </a:t>
            </a:r>
            <a:br>
              <a:rPr lang="en-IE" dirty="0" smtClean="0"/>
            </a:br>
            <a:r>
              <a:rPr lang="en-IE" dirty="0" smtClean="0"/>
              <a:t>  of profuse drooling.</a:t>
            </a:r>
          </a:p>
          <a:p>
            <a:pPr lvl="1"/>
            <a:r>
              <a:rPr lang="en-IE" dirty="0"/>
              <a:t> </a:t>
            </a:r>
            <a:r>
              <a:rPr lang="en-IE" dirty="0" smtClean="0"/>
              <a:t> Awaiting new chair</a:t>
            </a:r>
          </a:p>
          <a:p>
            <a:pPr lvl="1"/>
            <a:r>
              <a:rPr lang="en-IE" dirty="0"/>
              <a:t> </a:t>
            </a:r>
            <a:r>
              <a:rPr lang="en-IE" dirty="0" smtClean="0"/>
              <a:t> Still not seen the dentist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36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pPr algn="ctr"/>
            <a:r>
              <a:rPr lang="en-IE" u="sng" dirty="0" smtClean="0"/>
              <a:t>6 MONTHS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dirty="0" smtClean="0"/>
              <a:t> 2 in 7 days dry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Had seen the dentist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New chair resulting in improved head position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Had continued to use the oral and facial </a:t>
            </a:r>
            <a:br>
              <a:rPr lang="en-IE" dirty="0" smtClean="0"/>
            </a:br>
            <a:r>
              <a:rPr lang="en-IE" dirty="0" smtClean="0"/>
              <a:t> massage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22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/>
            <a:r>
              <a:rPr lang="en-IE" u="sng" dirty="0" smtClean="0"/>
              <a:t>CASE 2 - ROB 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419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IE" sz="9600" b="1" dirty="0" smtClean="0"/>
              <a:t>Background:</a:t>
            </a:r>
          </a:p>
          <a:p>
            <a:r>
              <a:rPr lang="en-IE" sz="9600" dirty="0" smtClean="0"/>
              <a:t>5 years 8 months</a:t>
            </a:r>
          </a:p>
          <a:p>
            <a:r>
              <a:rPr lang="en-IE" sz="9600" dirty="0" smtClean="0"/>
              <a:t>Medical diagnosis: Cerebral Palsy, spastic diplegia; cognitive level average</a:t>
            </a:r>
          </a:p>
          <a:p>
            <a:r>
              <a:rPr lang="en-IE" sz="9600" dirty="0" smtClean="0"/>
              <a:t>Medication: Baclofen 10mgs </a:t>
            </a:r>
            <a:r>
              <a:rPr lang="en-IE" sz="9600" dirty="0"/>
              <a:t> </a:t>
            </a:r>
            <a:r>
              <a:rPr lang="en-IE" sz="9600" dirty="0" smtClean="0"/>
              <a:t>twice daily</a:t>
            </a:r>
          </a:p>
          <a:p>
            <a:r>
              <a:rPr lang="en-IE" sz="9600" dirty="0" smtClean="0"/>
              <a:t>NOT-S assessment examination 4, interview 2</a:t>
            </a:r>
          </a:p>
          <a:p>
            <a:r>
              <a:rPr lang="en-IE" sz="9600" dirty="0" smtClean="0"/>
              <a:t>Severity reported: moderate to profuse </a:t>
            </a:r>
          </a:p>
          <a:p>
            <a:pPr marL="0" indent="0">
              <a:buNone/>
            </a:pPr>
            <a:r>
              <a:rPr lang="en-IE" sz="9600" dirty="0"/>
              <a:t> </a:t>
            </a:r>
            <a:r>
              <a:rPr lang="en-IE" sz="9600" dirty="0" smtClean="0"/>
              <a:t>  Observed: mild to moderate </a:t>
            </a:r>
          </a:p>
          <a:p>
            <a:r>
              <a:rPr lang="en-IE" sz="9600" dirty="0" smtClean="0"/>
              <a:t>Frequency reported: Frequent</a:t>
            </a:r>
            <a:r>
              <a:rPr lang="en-IE" sz="8000" dirty="0" smtClean="0"/>
              <a:t/>
            </a:r>
            <a:br>
              <a:rPr lang="en-IE" sz="8000" dirty="0" smtClean="0"/>
            </a:br>
            <a:endParaRPr lang="en-IE" sz="8000" dirty="0" smtClean="0"/>
          </a:p>
          <a:p>
            <a:pPr marL="0" indent="0">
              <a:buNone/>
            </a:pPr>
            <a:r>
              <a:rPr lang="en-IE" sz="8000" dirty="0" smtClean="0"/>
              <a:t>Attended initial assessment therapy review and 3 months review, 6 months a telephone call and 15 months at telephone call.</a:t>
            </a:r>
            <a:br>
              <a:rPr lang="en-IE" sz="8000" dirty="0" smtClean="0"/>
            </a:br>
            <a:r>
              <a:rPr lang="en-IE" sz="8000" dirty="0" smtClean="0"/>
              <a:t/>
            </a:r>
            <a:br>
              <a:rPr lang="en-IE" sz="8000" dirty="0" smtClean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 smtClean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7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IE" u="sng" dirty="0" smtClean="0"/>
              <a:t>MAIN ISSUES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1"/>
            <a:ext cx="8382000" cy="3428999"/>
          </a:xfrm>
        </p:spPr>
        <p:txBody>
          <a:bodyPr/>
          <a:lstStyle/>
          <a:p>
            <a:r>
              <a:rPr lang="en-IE" dirty="0" smtClean="0"/>
              <a:t> No bilateral muscle bunching of the jaw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No lateral tongue movement / difficulty </a:t>
            </a:r>
            <a:br>
              <a:rPr lang="en-IE" dirty="0" smtClean="0"/>
            </a:br>
            <a:r>
              <a:rPr lang="en-IE" dirty="0" smtClean="0"/>
              <a:t> chewing 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Mouth stuffing – query hyposensitive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86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32688"/>
          </a:xfrm>
        </p:spPr>
        <p:txBody>
          <a:bodyPr/>
          <a:lstStyle/>
          <a:p>
            <a:pPr algn="ctr"/>
            <a:r>
              <a:rPr lang="en-IE" u="sng" dirty="0" smtClean="0"/>
              <a:t>POSITIVE FINDINGS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3246120"/>
          </a:xfrm>
        </p:spPr>
        <p:txBody>
          <a:bodyPr/>
          <a:lstStyle/>
          <a:p>
            <a:r>
              <a:rPr lang="en-IE" dirty="0" smtClean="0"/>
              <a:t> Habitual lip closure present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Achieved one swallow on command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Mild class </a:t>
            </a:r>
            <a:r>
              <a:rPr lang="en-IE" dirty="0"/>
              <a:t>2</a:t>
            </a:r>
            <a:r>
              <a:rPr lang="en-IE" dirty="0" smtClean="0"/>
              <a:t> malocclusion not affecting lip  </a:t>
            </a:r>
            <a:br>
              <a:rPr lang="en-IE" dirty="0" smtClean="0"/>
            </a:br>
            <a:r>
              <a:rPr lang="en-IE" dirty="0" smtClean="0"/>
              <a:t> closure 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443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IE" u="sng" dirty="0" smtClean="0"/>
              <a:t>PLAN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 fontScale="70000" lnSpcReduction="20000"/>
          </a:bodyPr>
          <a:lstStyle/>
          <a:p>
            <a:r>
              <a:rPr lang="en-IE" dirty="0" smtClean="0"/>
              <a:t>Facial and intra oral massage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Yellow Chewy tube proceeding to purple Ark Grabber twice on the left to once on the right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Voluntary swallow 5 times increasing to 10 times per day on command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Mouth wiping technique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Concepts of wet and dry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Environment:  Use easel/bookstand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Self-monitoring in games 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60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312"/>
            <a:ext cx="8229600" cy="932688"/>
          </a:xfrm>
        </p:spPr>
        <p:txBody>
          <a:bodyPr/>
          <a:lstStyle/>
          <a:p>
            <a:pPr algn="ctr"/>
            <a:r>
              <a:rPr lang="en-IE" u="sng" dirty="0" smtClean="0"/>
              <a:t>OUTCOME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 smtClean="0"/>
              <a:t>Sensory awareness of wet and dry on lips and chin 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Less food stuffing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Improved jaw strength achieved 10 bite/ release with the purple Ark Grabber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Voluntary swallow 10 times on request per day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Self-monitoring need to swallow to manage saliva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35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32688"/>
          </a:xfrm>
        </p:spPr>
        <p:txBody>
          <a:bodyPr/>
          <a:lstStyle/>
          <a:p>
            <a:pPr algn="ctr"/>
            <a:r>
              <a:rPr lang="en-IE" u="sng" dirty="0" smtClean="0"/>
              <a:t>RESULTS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 Dry in session after 6 weeks 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6 months – dry for 4 days per week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Father not concerned 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15 month telephone – no concerns dry for 3 </a:t>
            </a:r>
            <a:br>
              <a:rPr lang="en-IE" dirty="0" smtClean="0"/>
            </a:br>
            <a:r>
              <a:rPr lang="en-IE" dirty="0" smtClean="0"/>
              <a:t> months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30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pPr algn="ctr"/>
            <a:r>
              <a:rPr lang="en-IE" u="sng" dirty="0" smtClean="0"/>
              <a:t>CONCLUSIONS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/>
              <a:t> Lack of evidence base for oromotor therapy </a:t>
            </a:r>
          </a:p>
          <a:p>
            <a:endParaRPr lang="en-IE" dirty="0"/>
          </a:p>
          <a:p>
            <a:r>
              <a:rPr lang="en-IE" dirty="0" smtClean="0"/>
              <a:t>Research needed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Viable </a:t>
            </a:r>
            <a:r>
              <a:rPr lang="en-IE" dirty="0"/>
              <a:t>option for some </a:t>
            </a:r>
            <a:r>
              <a:rPr lang="en-IE" dirty="0" smtClean="0"/>
              <a:t>clients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Timely </a:t>
            </a:r>
            <a:r>
              <a:rPr lang="en-IE" dirty="0"/>
              <a:t>oromotor </a:t>
            </a:r>
            <a:r>
              <a:rPr lang="en-IE" dirty="0" smtClean="0"/>
              <a:t>programme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Trial </a:t>
            </a:r>
            <a:r>
              <a:rPr lang="en-IE" dirty="0"/>
              <a:t>for 4 – 5 </a:t>
            </a:r>
            <a:r>
              <a:rPr lang="en-IE" dirty="0" smtClean="0"/>
              <a:t>months</a:t>
            </a:r>
            <a:br>
              <a:rPr lang="en-IE" dirty="0" smtClean="0"/>
            </a:br>
            <a:endParaRPr lang="en-IE" dirty="0"/>
          </a:p>
          <a:p>
            <a:r>
              <a:rPr lang="en-IE" dirty="0" smtClean="0"/>
              <a:t> MDT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68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IE" sz="5400" u="sng" dirty="0" smtClean="0"/>
              <a:t/>
            </a:r>
            <a:br>
              <a:rPr lang="en-IE" sz="5400" u="sng" dirty="0" smtClean="0"/>
            </a:br>
            <a:r>
              <a:rPr lang="en-IE" sz="5400" dirty="0" smtClean="0"/>
              <a:t>THANK YOU</a:t>
            </a:r>
            <a:endParaRPr lang="en-IE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  <p:pic>
        <p:nvPicPr>
          <p:cNvPr id="2050" name="Picture 2" descr="C:\Users\hcleary\AppData\Local\Microsoft\Windows\Temporary Internet Files\Content.IE5\K4E17ZAD\depositphotos_4439888-Question-Marks-Around-Wo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79" y="1828800"/>
            <a:ext cx="6324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312"/>
            <a:ext cx="8229600" cy="932688"/>
          </a:xfrm>
        </p:spPr>
        <p:txBody>
          <a:bodyPr/>
          <a:lstStyle/>
          <a:p>
            <a:pPr algn="ctr"/>
            <a:r>
              <a:rPr lang="en-IE" dirty="0" smtClean="0"/>
              <a:t>CONTENT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64585"/>
          </a:xfrm>
        </p:spPr>
        <p:txBody>
          <a:bodyPr/>
          <a:lstStyle/>
          <a:p>
            <a:r>
              <a:rPr lang="en-IE" dirty="0" smtClean="0"/>
              <a:t> CRC’S Saliva Control Clinic.</a:t>
            </a:r>
          </a:p>
          <a:p>
            <a:r>
              <a:rPr lang="en-IE" dirty="0" smtClean="0"/>
              <a:t> Facts</a:t>
            </a:r>
          </a:p>
          <a:p>
            <a:r>
              <a:rPr lang="en-IE" dirty="0" smtClean="0"/>
              <a:t> Assessment</a:t>
            </a:r>
          </a:p>
          <a:p>
            <a:r>
              <a:rPr lang="en-IE" dirty="0" smtClean="0"/>
              <a:t> Oral-motor Therapy</a:t>
            </a:r>
          </a:p>
          <a:p>
            <a:pPr lvl="1"/>
            <a:r>
              <a:rPr lang="en-IE" dirty="0" smtClean="0"/>
              <a:t> CRC Saliva Control Clinic </a:t>
            </a:r>
          </a:p>
          <a:p>
            <a:pPr lvl="1"/>
            <a:r>
              <a:rPr lang="en-IE" dirty="0" smtClean="0"/>
              <a:t> Other approaches</a:t>
            </a:r>
          </a:p>
          <a:p>
            <a:pPr lvl="1"/>
            <a:r>
              <a:rPr lang="en-IE" dirty="0" smtClean="0"/>
              <a:t> Cases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07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I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SIALORRHOEA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35480"/>
            <a:ext cx="8077200" cy="37645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sz="3200" b="1" dirty="0" smtClean="0"/>
              <a:t>Definition:</a:t>
            </a:r>
            <a:r>
              <a:rPr lang="en-IE" sz="3200" dirty="0" smtClean="0"/>
              <a:t/>
            </a:r>
            <a:br>
              <a:rPr lang="en-IE" sz="3200" dirty="0" smtClean="0"/>
            </a:br>
            <a:endParaRPr lang="en-IE" sz="3200" dirty="0" smtClean="0"/>
          </a:p>
          <a:p>
            <a:pPr marL="0" indent="0">
              <a:buNone/>
            </a:pPr>
            <a:r>
              <a:rPr lang="en-IE" sz="3200" dirty="0" smtClean="0"/>
              <a:t>“Where saliva is present beyond the lip margins”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 algn="r">
              <a:buNone/>
            </a:pPr>
            <a:r>
              <a:rPr lang="en-IE" sz="2000" dirty="0" smtClean="0"/>
              <a:t>(Fairhurst and Cockerill 2010)</a:t>
            </a:r>
            <a:endParaRPr lang="en-I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4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CRC SALIVA CONTROL </a:t>
            </a:r>
            <a:r>
              <a:rPr lang="en-IE" u="sng" dirty="0" smtClean="0"/>
              <a:t>CLINIC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114800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 Referrals from CRC School SLTs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</a:t>
            </a:r>
            <a:r>
              <a:rPr lang="en-IE" dirty="0"/>
              <a:t>P</a:t>
            </a:r>
            <a:r>
              <a:rPr lang="en-IE" dirty="0" smtClean="0"/>
              <a:t>rioritised using the Johnson &amp; Scott </a:t>
            </a:r>
            <a:br>
              <a:rPr lang="en-IE" dirty="0" smtClean="0"/>
            </a:br>
            <a:r>
              <a:rPr lang="en-IE" dirty="0" smtClean="0"/>
              <a:t> Drooling Rating Scale.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Inclusion / exclusion criteria applied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Assessment:</a:t>
            </a:r>
          </a:p>
          <a:p>
            <a:r>
              <a:rPr lang="en-IE" dirty="0" smtClean="0"/>
              <a:t> Block of 6 therapy sessions</a:t>
            </a:r>
          </a:p>
          <a:p>
            <a:r>
              <a:rPr lang="en-IE" dirty="0" smtClean="0"/>
              <a:t> Review 3, 6, 9 and 12 months.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10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u="sng" dirty="0" smtClean="0"/>
              <a:t>CURRENT SERVICE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1"/>
            <a:ext cx="8001000" cy="2362199"/>
          </a:xfrm>
        </p:spPr>
        <p:txBody>
          <a:bodyPr/>
          <a:lstStyle/>
          <a:p>
            <a:r>
              <a:rPr lang="en-IE" dirty="0" smtClean="0"/>
              <a:t> Assessment / Review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 Home programme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31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85088"/>
          </a:xfrm>
        </p:spPr>
        <p:txBody>
          <a:bodyPr/>
          <a:lstStyle/>
          <a:p>
            <a:pPr algn="ctr"/>
            <a:r>
              <a:rPr lang="en-IE" u="sng" dirty="0" smtClean="0"/>
              <a:t>EXCLUSION CRITERIA 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267200"/>
          </a:xfrm>
        </p:spPr>
        <p:txBody>
          <a:bodyPr>
            <a:normAutofit fontScale="62500" lnSpcReduction="20000"/>
          </a:bodyPr>
          <a:lstStyle/>
          <a:p>
            <a:r>
              <a:rPr lang="en-IE" dirty="0" smtClean="0"/>
              <a:t> </a:t>
            </a:r>
            <a:r>
              <a:rPr lang="en-IE" sz="3400" dirty="0" smtClean="0"/>
              <a:t>Aspiration</a:t>
            </a:r>
            <a:br>
              <a:rPr lang="en-IE" sz="3400" dirty="0" smtClean="0"/>
            </a:br>
            <a:endParaRPr lang="en-IE" sz="3400" dirty="0" smtClean="0"/>
          </a:p>
          <a:p>
            <a:r>
              <a:rPr lang="en-IE" sz="3400" dirty="0" smtClean="0"/>
              <a:t> Medication known to increase saliva production</a:t>
            </a:r>
            <a:br>
              <a:rPr lang="en-IE" sz="3400" dirty="0" smtClean="0"/>
            </a:br>
            <a:endParaRPr lang="en-IE" sz="3400" dirty="0" smtClean="0"/>
          </a:p>
          <a:p>
            <a:r>
              <a:rPr lang="en-IE" sz="3400" dirty="0" smtClean="0"/>
              <a:t> ENT issues negatively affecting drooling</a:t>
            </a:r>
            <a:br>
              <a:rPr lang="en-IE" sz="3400" dirty="0" smtClean="0"/>
            </a:br>
            <a:endParaRPr lang="en-IE" sz="3400" dirty="0" smtClean="0"/>
          </a:p>
          <a:p>
            <a:r>
              <a:rPr lang="en-IE" sz="3400" dirty="0" smtClean="0"/>
              <a:t> Cognitive level so cannot cooperate with assessment or  </a:t>
            </a:r>
            <a:br>
              <a:rPr lang="en-IE" sz="3400" dirty="0" smtClean="0"/>
            </a:br>
            <a:r>
              <a:rPr lang="en-IE" sz="3400" dirty="0" smtClean="0"/>
              <a:t> therapy</a:t>
            </a:r>
            <a:br>
              <a:rPr lang="en-IE" sz="3400" dirty="0" smtClean="0"/>
            </a:br>
            <a:endParaRPr lang="en-IE" sz="3400" dirty="0" smtClean="0"/>
          </a:p>
          <a:p>
            <a:r>
              <a:rPr lang="en-IE" sz="3400" dirty="0" smtClean="0"/>
              <a:t> Behaviour difficulties </a:t>
            </a:r>
            <a:br>
              <a:rPr lang="en-IE" sz="3400" dirty="0" smtClean="0"/>
            </a:br>
            <a:endParaRPr lang="en-IE" sz="3400" dirty="0" smtClean="0"/>
          </a:p>
          <a:p>
            <a:r>
              <a:rPr lang="en-IE" sz="3400" dirty="0" smtClean="0"/>
              <a:t> Parent or carer unavailable to attend sessions and   </a:t>
            </a:r>
            <a:br>
              <a:rPr lang="en-IE" sz="3400" dirty="0" smtClean="0"/>
            </a:br>
            <a:r>
              <a:rPr lang="en-IE" sz="3400" dirty="0" smtClean="0"/>
              <a:t> complete home carryover.    </a:t>
            </a:r>
            <a:endParaRPr lang="en-IE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Trish Morrison</a:t>
            </a:r>
          </a:p>
          <a:p>
            <a:r>
              <a:rPr lang="en-IE" dirty="0" smtClean="0"/>
              <a:t>Senior Speech &amp; Language Therapist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June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5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971</Words>
  <Application>Microsoft Office PowerPoint</Application>
  <PresentationFormat>On-screen Show (4:3)</PresentationFormat>
  <Paragraphs>412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Custom Design</vt:lpstr>
      <vt:lpstr>1_Custom Design</vt:lpstr>
      <vt:lpstr>Flow</vt:lpstr>
      <vt:lpstr>ORAL MOTOR TREATMENT OF SIALORRHEA</vt:lpstr>
      <vt:lpstr>WHERE WE WORK</vt:lpstr>
      <vt:lpstr>CRC SERVICES</vt:lpstr>
      <vt:lpstr>CRC CLONTARF DEPARTMENTS</vt:lpstr>
      <vt:lpstr>CONTENT</vt:lpstr>
      <vt:lpstr>SIALORRHOEA</vt:lpstr>
      <vt:lpstr>CRC SALIVA CONTROL CLINIC </vt:lpstr>
      <vt:lpstr>CURRENT SERVICE</vt:lpstr>
      <vt:lpstr>EXCLUSION CRITERIA </vt:lpstr>
      <vt:lpstr>PATHWAYS</vt:lpstr>
      <vt:lpstr>THE CLINIC</vt:lpstr>
      <vt:lpstr>FACTS</vt:lpstr>
      <vt:lpstr>CAUSES</vt:lpstr>
      <vt:lpstr>     ORAL MOTOR AND BEHAVIOURAL TREATMENTS  ARE A VIABLE FIRST OPTION BEFORE MORE  INTRUSIVE STRATEGIES  (Van der Burg 2008)   57% USE ORAL MOTOR THERAPY, 52% SIMULATE THE SWALLOW AND WORK ON DESENSITIZATION (Chaleat-Valeyer et al 2016)  </vt:lpstr>
      <vt:lpstr>CAUTION</vt:lpstr>
      <vt:lpstr>PowerPoint Presentation</vt:lpstr>
      <vt:lpstr>CONSIDER</vt:lpstr>
      <vt:lpstr>CONTRIBUTING FACTORS</vt:lpstr>
      <vt:lpstr>ASSESSMENT</vt:lpstr>
      <vt:lpstr>ASSESSMENTS</vt:lpstr>
      <vt:lpstr>ASSESSMENTS</vt:lpstr>
      <vt:lpstr>ORAL MOTOR TREATMENT SESSION</vt:lpstr>
      <vt:lpstr>ORAL MOTOR IMPAIRMENT AND SIALORRHOEA</vt:lpstr>
      <vt:lpstr>OUR SENSORY THERAPY</vt:lpstr>
      <vt:lpstr>SENSORY WORK</vt:lpstr>
      <vt:lpstr>OTHER APPROACHES</vt:lpstr>
      <vt:lpstr>JAW</vt:lpstr>
      <vt:lpstr>AIMS OF ORAL SCREENS</vt:lpstr>
      <vt:lpstr>LIP CLOSURE</vt:lpstr>
      <vt:lpstr>VOLUNTARY SWALLOW</vt:lpstr>
      <vt:lpstr>VOLUNTARY SWALLOW</vt:lpstr>
      <vt:lpstr>OTHER</vt:lpstr>
      <vt:lpstr>VISUAL SCHEDULE</vt:lpstr>
      <vt:lpstr>Swallow Prompt APP</vt:lpstr>
      <vt:lpstr>ANOTHER APPROACH</vt:lpstr>
      <vt:lpstr>TALKTOOLS</vt:lpstr>
      <vt:lpstr>CASE 1 - ANDREW</vt:lpstr>
      <vt:lpstr>ISSUES</vt:lpstr>
      <vt:lpstr>PLAN</vt:lpstr>
      <vt:lpstr>OUTCOME</vt:lpstr>
      <vt:lpstr>6 MONTHS</vt:lpstr>
      <vt:lpstr>CASE 2 - ROB </vt:lpstr>
      <vt:lpstr>MAIN ISSUES</vt:lpstr>
      <vt:lpstr>POSITIVE FINDINGS</vt:lpstr>
      <vt:lpstr>PLAN</vt:lpstr>
      <vt:lpstr>OUTCOME</vt:lpstr>
      <vt:lpstr>RESULTS</vt:lpstr>
      <vt:lpstr>CONCLUSIONS</vt:lpstr>
      <vt:lpstr>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Cleary</dc:creator>
  <cp:lastModifiedBy>tmorrison</cp:lastModifiedBy>
  <cp:revision>115</cp:revision>
  <cp:lastPrinted>2016-06-15T07:45:52Z</cp:lastPrinted>
  <dcterms:created xsi:type="dcterms:W3CDTF">2016-05-23T08:46:50Z</dcterms:created>
  <dcterms:modified xsi:type="dcterms:W3CDTF">2016-06-15T15:17:19Z</dcterms:modified>
</cp:coreProperties>
</file>